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7" r:id="rId3"/>
    <p:sldId id="257" r:id="rId4"/>
    <p:sldId id="264" r:id="rId5"/>
    <p:sldId id="265" r:id="rId6"/>
    <p:sldId id="266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119" autoAdjust="0"/>
  </p:normalViewPr>
  <p:slideViewPr>
    <p:cSldViewPr>
      <p:cViewPr varScale="1">
        <p:scale>
          <a:sx n="61" d="100"/>
          <a:sy n="61" d="100"/>
        </p:scale>
        <p:origin x="-147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06549-6DD6-4EDB-B295-F39A7C751E4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F02FD-2BC4-461A-AD42-B4F2B7FF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33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FF02FD-2BC4-461A-AD42-B4F2B7FF61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87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C8A148-89BB-45E0-BABC-2DF956B6C85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52A547-5390-45F5-B878-B486EEF9581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Wednesday, January 16, 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5507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 problems &amp; no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 Check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12-2: Geometric Sequences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Homework: Ch. 12 HW Packet #1 </a:t>
                </a:r>
                <a:r>
                  <a:rPr lang="en-US" sz="2000" dirty="0" smtClean="0"/>
                  <a:t>(§12-2 problems)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sz="2400" dirty="0" smtClean="0"/>
                  <a:t>Evaluate: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endParaRPr lang="en-US" sz="2400" dirty="0" smtClean="0"/>
              </a:p>
              <a:p>
                <a:pPr marL="541782" indent="-514350">
                  <a:buAutoNum type="arabicParenR"/>
                </a:pPr>
                <a:r>
                  <a:rPr lang="en-US" sz="2400" dirty="0" smtClean="0"/>
                  <a:t>Evaluate: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7−48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−12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8</m:t>
                    </m:r>
                  </m:oMath>
                </a14:m>
                <a:endParaRPr lang="en-US" sz="2400" dirty="0" smtClean="0"/>
              </a:p>
              <a:p>
                <a:pPr marL="541782" indent="-514350">
                  <a:buAutoNum type="arabicParenR"/>
                </a:pPr>
                <a:r>
                  <a:rPr lang="en-US" sz="2400" dirty="0" smtClean="0"/>
                  <a:t>Find the probability of rolling two even numbers on a set of two six-sided, fair dice.</a:t>
                </a:r>
                <a:endParaRPr lang="en-US" sz="24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550736"/>
              </a:xfrm>
              <a:blipFill rotWithShape="1">
                <a:blip r:embed="rId3"/>
                <a:stretch>
                  <a:fillRect l="-1070" t="-2945" r="-741" b="-2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3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12-2 Geometric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Let’s formalize that by taking out the numbers and replacing them all with variables.</a:t>
                </a:r>
              </a:p>
              <a:p>
                <a:pPr lvl="1"/>
                <a:r>
                  <a:rPr lang="en-US" dirty="0" smtClean="0"/>
                  <a:t>What we did was we said to find any number term (the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th term),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You find 1 less than that term,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Multiply the common ratio, 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, by itself that many times</a:t>
                </a:r>
              </a:p>
              <a:p>
                <a:pPr lvl="2"/>
                <a:r>
                  <a:rPr lang="en-US" dirty="0" smtClean="0"/>
                  <a:t>Then multiply it to the value of the first term,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Therefore, the formula for any geometric sequence is: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668" r="-732" b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947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03604" y="1447800"/>
                <a:ext cx="7498080" cy="4800600"/>
              </a:xfrm>
            </p:spPr>
            <p:txBody>
              <a:bodyPr/>
              <a:lstStyle/>
              <a:p>
                <a:r>
                  <a:rPr lang="en-US" dirty="0" smtClean="0"/>
                  <a:t>Let’s try it again.</a:t>
                </a:r>
              </a:p>
              <a:p>
                <a:r>
                  <a:rPr lang="en-US" dirty="0" smtClean="0"/>
                  <a:t>Find the 102</a:t>
                </a:r>
                <a:r>
                  <a:rPr lang="en-US" baseline="30000" dirty="0" smtClean="0"/>
                  <a:t>nd</a:t>
                </a:r>
                <a:r>
                  <a:rPr lang="en-US" dirty="0" smtClean="0"/>
                  <a:t> term in the sequence:</a:t>
                </a:r>
                <a:br>
                  <a:rPr lang="en-US" dirty="0" smtClean="0"/>
                </a:br>
                <a:r>
                  <a:rPr lang="en-US" dirty="0" smtClean="0"/>
                  <a:t>-50, 50, -50, 50, -50, …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    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 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     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   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3604" y="1447800"/>
                <a:ext cx="7498080" cy="4800600"/>
              </a:xfrm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4000500" y="4728190"/>
            <a:ext cx="462858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12-2 Geometric Sequences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47244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88991" y="4495800"/>
            <a:ext cx="2667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9966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-1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35814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-50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29966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-1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895600" y="35814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-50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0" y="44958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    )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327495" y="4746781"/>
            <a:ext cx="56584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102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1417320" y="5181600"/>
                <a:ext cx="749808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7FD13B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102</m:t>
                        </m:r>
                      </m:sub>
                    </m:sSub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−50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101</m:t>
                        </m:r>
                      </m:sup>
                    </m:sSup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0" y="5181600"/>
                <a:ext cx="749808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1417320" y="5704448"/>
                <a:ext cx="749808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7FD13B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102</m:t>
                        </m:r>
                      </m:sub>
                    </m:sSub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−50</m:t>
                    </m:r>
                    <m:r>
                      <a:rPr lang="en-US" sz="28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i="1" smtClean="0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−1)</m:t>
                    </m:r>
                  </m:oMath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0" y="5704448"/>
                <a:ext cx="749808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417320" y="6182380"/>
                <a:ext cx="749808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7FD13B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102</m:t>
                        </m:r>
                      </m:sub>
                    </m:sSub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50</m:t>
                    </m:r>
                  </m:oMath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0" y="6182380"/>
                <a:ext cx="749808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463358" y="4552890"/>
            <a:ext cx="565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44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025 0.146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731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125 0.2314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1157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  <p:bldP spid="9" grpId="0" animBg="1"/>
      <p:bldP spid="10" grpId="0" animBg="1"/>
      <p:bldP spid="4" grpId="0"/>
      <p:bldP spid="5" grpId="0"/>
      <p:bldP spid="7" grpId="0"/>
      <p:bldP spid="7" grpId="1"/>
      <p:bldP spid="8" grpId="0"/>
      <p:bldP spid="8" grpId="1"/>
      <p:bldP spid="11" grpId="0"/>
      <p:bldP spid="13" grpId="0" animBg="1"/>
      <p:bldP spid="15" grpId="0" build="p"/>
      <p:bldP spid="16" grpId="0" build="p"/>
      <p:bldP spid="17" grpId="0" build="p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96646" indent="-514350">
                  <a:buAutoNum type="arabicParenR"/>
                </a:pPr>
                <a:r>
                  <a:rPr lang="en-US" dirty="0" smtClean="0"/>
                  <a:t>Not arithmetic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Is arithmetic;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= -3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Is arithmetic;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= 15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Not arithmetic</a:t>
                </a:r>
              </a:p>
              <a:p>
                <a:pPr marL="596646" indent="-51435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=11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=−61</m:t>
                    </m:r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49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=369</m:t>
                    </m:r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75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=−394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" t="-1652" b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92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§12-2 Geometric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A geometric sequence is…</a:t>
                </a:r>
              </a:p>
              <a:p>
                <a:pPr lvl="1"/>
                <a:r>
                  <a:rPr lang="en-US" dirty="0" smtClean="0"/>
                  <a:t>A sequence of numbers in which the ratio between terms is constant.</a:t>
                </a:r>
              </a:p>
              <a:p>
                <a:pPr lvl="2"/>
                <a:r>
                  <a:rPr lang="en-US" dirty="0" smtClean="0"/>
                  <a:t>The ratio between terms is called the </a:t>
                </a:r>
                <a:r>
                  <a:rPr lang="en-US" b="1" i="1" dirty="0" smtClean="0"/>
                  <a:t>common ratio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A sequence in which you obtain the next term by multiplying the same number to the previous term each time.</a:t>
                </a:r>
              </a:p>
              <a:p>
                <a:r>
                  <a:rPr lang="en-US" dirty="0" smtClean="0"/>
                  <a:t>Examples:</a:t>
                </a:r>
              </a:p>
              <a:p>
                <a:pPr lvl="1"/>
                <a:r>
                  <a:rPr lang="en-US" dirty="0" smtClean="0"/>
                  <a:t>4, 8, 16,  32, 64, 128, …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9, −3, 1, 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,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, 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27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,…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2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4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§12-2 Geometric Sequences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</p:spPr>
            <p:txBody>
              <a:bodyPr/>
              <a:lstStyle/>
              <a:p>
                <a:r>
                  <a:rPr lang="en-US" dirty="0" smtClean="0"/>
                  <a:t>Determine if the sequence is geometric.  If it is, state the common ratio.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16, 4, 1,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,…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  <a:blipFill rotWithShape="1">
                <a:blip r:embed="rId2"/>
                <a:stretch>
                  <a:fillRect t="-4333" r="-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2387943" y="30480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540343" y="30480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303505" y="3297241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3505" y="3297241"/>
                <a:ext cx="381000" cy="6117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303505" y="3276600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3505" y="3276600"/>
                <a:ext cx="381000" cy="61170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2827638" y="30480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80038" y="30480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789538" y="3276600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38" y="3276600"/>
                <a:ext cx="381000" cy="6117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3208638" y="3096323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61038" y="3096323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213596" y="3247582"/>
                <a:ext cx="381000" cy="7920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596" y="3247582"/>
                <a:ext cx="381000" cy="7920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213596" y="3337767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596" y="3337767"/>
                <a:ext cx="381000" cy="61170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371600" y="42672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Yes, it’s geometric.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648200" y="4154537"/>
                <a:ext cx="1562100" cy="874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0" dirty="0" smtClean="0"/>
                  <a:t>;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𝑟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154537"/>
                <a:ext cx="1562100" cy="874663"/>
              </a:xfrm>
              <a:prstGeom prst="rect">
                <a:avLst/>
              </a:prstGeom>
              <a:blipFill rotWithShape="1">
                <a:blip r:embed="rId8"/>
                <a:stretch>
                  <a:fillRect l="-12109" b="-11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50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3" grpId="0"/>
      <p:bldP spid="17" grpId="0"/>
      <p:bldP spid="17" grpId="1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§12-2 Geometric Sequences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</p:spPr>
            <p:txBody>
              <a:bodyPr/>
              <a:lstStyle/>
              <a:p>
                <a:r>
                  <a:rPr lang="en-US" dirty="0" smtClean="0"/>
                  <a:t>Determine if the sequence is geometric.  If it is, state the common ratio.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5, 30, 180,1080,…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  <a:blipFill rotWithShape="1">
                <a:blip r:embed="rId2"/>
                <a:stretch>
                  <a:fillRect t="-4333" r="-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2294238" y="28956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446638" y="28956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209800" y="3144841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144841"/>
                <a:ext cx="381000" cy="6117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18038" y="31242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038" y="3124200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371600" y="42672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Yes, it’s geometric.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648200" y="4267200"/>
                <a:ext cx="1562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0" dirty="0" smtClean="0"/>
                  <a:t>;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𝑟</m:t>
                    </m:r>
                    <m:r>
                      <a:rPr lang="en-US" sz="3600" b="0" i="1" smtClean="0">
                        <a:latin typeface="Cambria Math"/>
                      </a:rPr>
                      <m:t>=6.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267200"/>
                <a:ext cx="1562100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12109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2921343" y="2951159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073743" y="2951159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36905" y="3200400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180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905" y="3200400"/>
                <a:ext cx="381000" cy="611706"/>
              </a:xfrm>
              <a:prstGeom prst="rect">
                <a:avLst/>
              </a:prstGeom>
              <a:blipFill rotWithShape="1">
                <a:blip r:embed="rId6"/>
                <a:stretch>
                  <a:fillRect r="-25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895600" y="31242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381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>
            <a:off x="3589638" y="2955371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742038" y="2955371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3505200" y="3204612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1080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204612"/>
                <a:ext cx="381000" cy="611706"/>
              </a:xfrm>
              <a:prstGeom prst="rect">
                <a:avLst/>
              </a:prstGeom>
              <a:blipFill rotWithShape="1">
                <a:blip r:embed="rId8"/>
                <a:stretch>
                  <a:fillRect r="-5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590668" y="31242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668" y="3124200"/>
                <a:ext cx="3810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871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9" grpId="0"/>
      <p:bldP spid="20" grpId="0"/>
      <p:bldP spid="23" grpId="0"/>
      <p:bldP spid="23" grpId="1"/>
      <p:bldP spid="24" grpId="0"/>
      <p:bldP spid="27" grpId="0"/>
      <p:bldP spid="27" grpId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§12-2 Geometric Sequences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</p:spPr>
            <p:txBody>
              <a:bodyPr/>
              <a:lstStyle/>
              <a:p>
                <a:r>
                  <a:rPr lang="en-US" dirty="0" smtClean="0"/>
                  <a:t>Determine if the sequence is geometric.  If it is, state the common ratio.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7, 14, 21,28,…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828800"/>
              </a:xfrm>
              <a:blipFill rotWithShape="1">
                <a:blip r:embed="rId2"/>
                <a:stretch>
                  <a:fillRect t="-4333" r="-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2294238" y="28956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446638" y="28956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209800" y="3144841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144841"/>
                <a:ext cx="381000" cy="6117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32454" y="3160535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454" y="3160535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371600" y="42672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No, it’s not geometric.</a:t>
            </a:r>
            <a:endParaRPr lang="en-US" sz="36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921343" y="2951159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073743" y="2951159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36905" y="3200400"/>
                <a:ext cx="381000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905" y="3200400"/>
                <a:ext cx="381000" cy="6117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869857" y="3200400"/>
                <a:ext cx="38100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857" y="3200400"/>
                <a:ext cx="381000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593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9" grpId="0"/>
      <p:bldP spid="23" grpId="0"/>
      <p:bldP spid="23" grpId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12-2 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Just like arithmetic sequences, once you know a little information about a sequence, you can determine a formula for a sequence.</a:t>
            </a:r>
          </a:p>
          <a:p>
            <a:r>
              <a:rPr lang="en-US" dirty="0" smtClean="0"/>
              <a:t>Then, you can use that formula to find any term of the sequence you’re interested in.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Use the sequence: 9, 18, 36, 72, 144, …</a:t>
            </a:r>
          </a:p>
          <a:p>
            <a:pPr lvl="1"/>
            <a:r>
              <a:rPr lang="en-US" dirty="0" smtClean="0"/>
              <a:t>What is the 10</a:t>
            </a:r>
            <a:r>
              <a:rPr lang="en-US" baseline="30000" dirty="0" smtClean="0"/>
              <a:t>th</a:t>
            </a:r>
            <a:r>
              <a:rPr lang="en-US" dirty="0" smtClean="0"/>
              <a:t> term of the sequence?</a:t>
            </a:r>
          </a:p>
          <a:p>
            <a:pPr lvl="2"/>
            <a:r>
              <a:rPr lang="en-US" dirty="0" smtClean="0"/>
              <a:t>We don’t want to have to list out all the terms do we?</a:t>
            </a:r>
          </a:p>
          <a:p>
            <a:pPr lvl="2"/>
            <a:r>
              <a:rPr lang="en-US" dirty="0" smtClean="0"/>
              <a:t>So let’s find a shorter way by doing a bit of thinking.</a:t>
            </a:r>
          </a:p>
        </p:txBody>
      </p:sp>
    </p:spTree>
    <p:extLst>
      <p:ext uri="{BB962C8B-B14F-4D97-AF65-F5344CB8AC3E}">
        <p14:creationId xmlns:p14="http://schemas.microsoft.com/office/powerpoint/2010/main" val="384685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12-2 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Use the sequence: </a:t>
            </a:r>
            <a:r>
              <a:rPr lang="en-US" dirty="0"/>
              <a:t>9, 18, 36, 72, 144, …</a:t>
            </a:r>
          </a:p>
          <a:p>
            <a:pPr lvl="1"/>
            <a:r>
              <a:rPr lang="en-US" dirty="0" smtClean="0"/>
              <a:t>What is the 10</a:t>
            </a:r>
            <a:r>
              <a:rPr lang="en-US" baseline="30000" dirty="0" smtClean="0"/>
              <a:t>th</a:t>
            </a:r>
            <a:r>
              <a:rPr lang="en-US" dirty="0" smtClean="0"/>
              <a:t> term of the sequence?</a:t>
            </a:r>
          </a:p>
          <a:p>
            <a:pPr lvl="2"/>
            <a:r>
              <a:rPr lang="en-US" dirty="0" smtClean="0"/>
              <a:t>Every time we get a new term, how much are we multiplying by? (What is the common ratio?)</a:t>
            </a:r>
          </a:p>
          <a:p>
            <a:pPr lvl="3"/>
            <a:r>
              <a:rPr lang="en-US" dirty="0" smtClean="0"/>
              <a:t>2</a:t>
            </a:r>
          </a:p>
          <a:p>
            <a:pPr lvl="2"/>
            <a:r>
              <a:rPr lang="en-US" dirty="0" smtClean="0"/>
              <a:t>So, to get the 3</a:t>
            </a:r>
            <a:r>
              <a:rPr lang="en-US" baseline="30000" dirty="0" smtClean="0"/>
              <a:t>rd</a:t>
            </a:r>
            <a:r>
              <a:rPr lang="en-US" dirty="0" smtClean="0"/>
              <a:t> term, how many 2s did we multiply by?</a:t>
            </a:r>
          </a:p>
          <a:p>
            <a:pPr lvl="3"/>
            <a:r>
              <a:rPr lang="en-US" dirty="0" smtClean="0"/>
              <a:t>9, 18, 36….</a:t>
            </a:r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To get the </a:t>
            </a:r>
            <a:r>
              <a:rPr lang="en-US" b="1" u="sng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term we multiplied by </a:t>
            </a:r>
            <a:r>
              <a:rPr lang="en-US" b="1" u="sng" dirty="0" smtClean="0"/>
              <a:t>2</a:t>
            </a:r>
            <a:r>
              <a:rPr lang="en-US" dirty="0" smtClean="0"/>
              <a:t> 2s.  </a:t>
            </a:r>
          </a:p>
          <a:p>
            <a:pPr lvl="3"/>
            <a:r>
              <a:rPr lang="en-US" dirty="0" smtClean="0"/>
              <a:t>So how many 2s do you think we will need to add to get the 10</a:t>
            </a:r>
            <a:r>
              <a:rPr lang="en-US" baseline="30000" dirty="0" smtClean="0"/>
              <a:t>th</a:t>
            </a:r>
            <a:r>
              <a:rPr lang="en-US" dirty="0" smtClean="0"/>
              <a:t> term?</a:t>
            </a:r>
          </a:p>
          <a:p>
            <a:pPr lvl="4"/>
            <a:r>
              <a:rPr lang="en-US" dirty="0" smtClean="0"/>
              <a:t>9 is correct!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90800" y="41148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743200" y="41148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90800" y="4343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971800" y="41148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124200" y="4114800"/>
            <a:ext cx="152400" cy="2286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71800" y="4343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95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12-2 Geometric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4800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Example:</a:t>
                </a:r>
              </a:p>
              <a:p>
                <a:pPr lvl="1"/>
                <a:r>
                  <a:rPr lang="en-US" dirty="0" smtClean="0"/>
                  <a:t>Use the sequence:  9</a:t>
                </a:r>
                <a:r>
                  <a:rPr lang="en-US" dirty="0"/>
                  <a:t>, 18, 36, 72, 144, …</a:t>
                </a:r>
              </a:p>
              <a:p>
                <a:pPr lvl="1"/>
                <a:r>
                  <a:rPr lang="en-US" dirty="0"/>
                  <a:t>What is the 10</a:t>
                </a:r>
                <a:r>
                  <a:rPr lang="en-US" baseline="30000" dirty="0"/>
                  <a:t>th</a:t>
                </a:r>
                <a:r>
                  <a:rPr lang="en-US" dirty="0"/>
                  <a:t> term of the sequence?</a:t>
                </a:r>
              </a:p>
              <a:p>
                <a:pPr lvl="3"/>
                <a:r>
                  <a:rPr lang="en-US" dirty="0" smtClean="0"/>
                  <a:t>How many 2s do you think we will need to add to get the 10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term?</a:t>
                </a:r>
              </a:p>
              <a:p>
                <a:pPr lvl="4"/>
                <a:r>
                  <a:rPr lang="en-US" dirty="0" smtClean="0"/>
                  <a:t>9 is correct!</a:t>
                </a:r>
              </a:p>
              <a:p>
                <a:pPr lvl="3"/>
                <a:r>
                  <a:rPr lang="en-US" dirty="0" smtClean="0"/>
                  <a:t>What number did we start with?  (What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?)</a:t>
                </a:r>
              </a:p>
              <a:p>
                <a:pPr lvl="4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=9</m:t>
                    </m:r>
                  </m:oMath>
                </a14:m>
                <a:endParaRPr lang="en-US" dirty="0" smtClean="0"/>
              </a:p>
              <a:p>
                <a:pPr lvl="3"/>
                <a:r>
                  <a:rPr lang="en-US" dirty="0" smtClean="0"/>
                  <a:t>So, we start with 9, then we multiply by 9 2s.  </a:t>
                </a:r>
                <a:br>
                  <a:rPr lang="en-US" dirty="0" smtClean="0"/>
                </a:br>
                <a:r>
                  <a:rPr lang="en-US" dirty="0" smtClean="0"/>
                  <a:t>How much is 9 2s?</a:t>
                </a:r>
              </a:p>
              <a:p>
                <a:pPr lvl="4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endParaRPr lang="en-US" b="0" dirty="0" smtClean="0">
                  <a:ea typeface="Cambria Math"/>
                </a:endParaRPr>
              </a:p>
              <a:p>
                <a:pPr lvl="4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512</a:t>
                </a:r>
              </a:p>
              <a:p>
                <a:pPr lvl="3"/>
                <a:r>
                  <a:rPr lang="en-US" dirty="0" smtClean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=9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∙512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4800600"/>
              </a:xfrm>
              <a:blipFill rotWithShape="1">
                <a:blip r:embed="rId2"/>
                <a:stretch>
                  <a:fillRect t="-2668" b="-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5410200" y="5848290"/>
                <a:ext cx="119847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=4,608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smtClean="0"/>
                  <a:t>.</a:t>
                </a:r>
                <a:endParaRPr lang="en-US" sz="2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5848290"/>
                <a:ext cx="1198470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576" r="-408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70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1945</TotalTime>
  <Words>860</Words>
  <Application>Microsoft Office PowerPoint</Application>
  <PresentationFormat>On-screen Show (4:3)</PresentationFormat>
  <Paragraphs>118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Wednesday, January 16, 2013</vt:lpstr>
      <vt:lpstr>Homework Check</vt:lpstr>
      <vt:lpstr>§12-2 Geometric Sequences</vt:lpstr>
      <vt:lpstr>§12-2 Geometric Sequences</vt:lpstr>
      <vt:lpstr>§12-2 Geometric Sequences</vt:lpstr>
      <vt:lpstr>§12-2 Geometric Sequences</vt:lpstr>
      <vt:lpstr>§12-2 Geometric Sequences</vt:lpstr>
      <vt:lpstr>§12-2 Geometric Sequences</vt:lpstr>
      <vt:lpstr>§12-2 Geometric Sequences</vt:lpstr>
      <vt:lpstr>§12-2 Geometric Sequences</vt:lpstr>
      <vt:lpstr>§12-2 Geometric Sequences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January 15, 2013</dc:title>
  <dc:creator>Dria</dc:creator>
  <cp:lastModifiedBy>Dria</cp:lastModifiedBy>
  <cp:revision>15</cp:revision>
  <dcterms:created xsi:type="dcterms:W3CDTF">2013-01-15T13:47:10Z</dcterms:created>
  <dcterms:modified xsi:type="dcterms:W3CDTF">2013-01-16T22:12:52Z</dcterms:modified>
</cp:coreProperties>
</file>